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68" r:id="rId5"/>
    <p:sldId id="284" r:id="rId6"/>
    <p:sldId id="280" r:id="rId7"/>
    <p:sldId id="257" r:id="rId8"/>
    <p:sldId id="270" r:id="rId9"/>
    <p:sldId id="258" r:id="rId10"/>
    <p:sldId id="281" r:id="rId11"/>
    <p:sldId id="262" r:id="rId12"/>
    <p:sldId id="264" r:id="rId13"/>
    <p:sldId id="274" r:id="rId14"/>
    <p:sldId id="282" r:id="rId15"/>
    <p:sldId id="275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6FD"/>
    <a:srgbClr val="000066"/>
    <a:srgbClr val="FF0000"/>
    <a:srgbClr val="00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7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8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20E96-3124-4974-BE5A-06F33E9F69B9}" type="doc">
      <dgm:prSet loTypeId="urn:microsoft.com/office/officeart/2005/8/layout/vProcess5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6096965-A74A-447B-9CB6-A4E03D1E1DF8}">
      <dgm:prSet phldrT="[Текст]" custT="1"/>
      <dgm:spPr/>
      <dgm:t>
        <a:bodyPr/>
        <a:lstStyle/>
        <a:p>
          <a:pPr algn="ctr"/>
          <a:r>
            <a:rPr lang="ru-RU" sz="2200" b="1" i="1" dirty="0" smtClean="0">
              <a:latin typeface="Times New Roman" pitchFamily="18" charset="0"/>
              <a:cs typeface="Times New Roman" pitchFamily="18" charset="0"/>
            </a:rPr>
            <a:t>Адаптированная образовательная программа дошкольного образования  для детей с тяжелым нарушением речи (общее недоразвитие речи) с 5 до 7 лет определяет содержание и организацию коррекционно-образовательной деятельности в группе комбинированной направленности для детей с общим недоразвитием речи.</a:t>
          </a:r>
          <a:endParaRPr lang="ru-RU" sz="2200" dirty="0"/>
        </a:p>
      </dgm:t>
    </dgm:pt>
    <dgm:pt modelId="{3982A3C2-3521-43FC-B9DC-8FC1154E852A}" type="parTrans" cxnId="{989D064B-8E6C-4137-B7F0-C6FF661545EE}">
      <dgm:prSet/>
      <dgm:spPr/>
      <dgm:t>
        <a:bodyPr/>
        <a:lstStyle/>
        <a:p>
          <a:endParaRPr lang="ru-RU"/>
        </a:p>
      </dgm:t>
    </dgm:pt>
    <dgm:pt modelId="{4FE9A486-3C45-41D8-8552-76C5432F9C67}" type="sibTrans" cxnId="{989D064B-8E6C-4137-B7F0-C6FF661545EE}">
      <dgm:prSet/>
      <dgm:spPr/>
      <dgm:t>
        <a:bodyPr/>
        <a:lstStyle/>
        <a:p>
          <a:endParaRPr lang="ru-RU"/>
        </a:p>
      </dgm:t>
    </dgm:pt>
    <dgm:pt modelId="{641D2FDB-1AF6-4166-865F-D01A9DFD3969}">
      <dgm:prSet phldrT="[Текст]" custT="1"/>
      <dgm:spPr/>
      <dgm:t>
        <a:bodyPr/>
        <a:lstStyle/>
        <a:p>
          <a:pPr algn="ctr"/>
          <a:r>
            <a:rPr lang="ru-RU" sz="2200" b="1" i="1" dirty="0" smtClean="0">
              <a:latin typeface="Times New Roman" pitchFamily="18" charset="0"/>
              <a:cs typeface="Times New Roman" pitchFamily="18" charset="0"/>
            </a:rPr>
            <a:t>Программа ориентирована на детей от 5 до 7 лет</a:t>
          </a:r>
          <a:endParaRPr lang="ru-RU" sz="2200" dirty="0"/>
        </a:p>
      </dgm:t>
    </dgm:pt>
    <dgm:pt modelId="{0A4A3B21-D9A0-4AA8-B1F9-CD64E3A5897D}" type="parTrans" cxnId="{05513A84-685E-40D3-AE4A-9BC36CB7248E}">
      <dgm:prSet/>
      <dgm:spPr/>
      <dgm:t>
        <a:bodyPr/>
        <a:lstStyle/>
        <a:p>
          <a:endParaRPr lang="ru-RU"/>
        </a:p>
      </dgm:t>
    </dgm:pt>
    <dgm:pt modelId="{42D2BD81-A749-438D-ABA6-C73DF007F0BF}" type="sibTrans" cxnId="{05513A84-685E-40D3-AE4A-9BC36CB7248E}">
      <dgm:prSet/>
      <dgm:spPr/>
      <dgm:t>
        <a:bodyPr/>
        <a:lstStyle/>
        <a:p>
          <a:endParaRPr lang="ru-RU"/>
        </a:p>
      </dgm:t>
    </dgm:pt>
    <dgm:pt modelId="{76911DD9-E6E0-4EB8-81E4-F9AAE702C368}">
      <dgm:prSet custT="1"/>
      <dgm:spPr/>
      <dgm:t>
        <a:bodyPr/>
        <a:lstStyle/>
        <a:p>
          <a:pPr algn="ctr"/>
          <a:r>
            <a:rPr lang="ru-RU" sz="2200" b="1" i="1" dirty="0" smtClean="0">
              <a:latin typeface="Times New Roman" pitchFamily="18" charset="0"/>
              <a:cs typeface="Times New Roman" pitchFamily="18" charset="0"/>
            </a:rPr>
            <a:t>Срок реализации Программы – 2 года</a:t>
          </a:r>
          <a:endParaRPr lang="ru-RU" sz="2200" dirty="0"/>
        </a:p>
      </dgm:t>
    </dgm:pt>
    <dgm:pt modelId="{2B9068B8-6871-42D1-87F9-80D921D3BFF8}" type="parTrans" cxnId="{1D2911F4-586E-4943-9534-7AFDFFDF9A19}">
      <dgm:prSet/>
      <dgm:spPr/>
      <dgm:t>
        <a:bodyPr/>
        <a:lstStyle/>
        <a:p>
          <a:endParaRPr lang="ru-RU"/>
        </a:p>
      </dgm:t>
    </dgm:pt>
    <dgm:pt modelId="{9F2554A9-DFAE-462F-AC1E-9AC9190E4AE4}" type="sibTrans" cxnId="{1D2911F4-586E-4943-9534-7AFDFFDF9A19}">
      <dgm:prSet/>
      <dgm:spPr/>
      <dgm:t>
        <a:bodyPr/>
        <a:lstStyle/>
        <a:p>
          <a:endParaRPr lang="ru-RU"/>
        </a:p>
      </dgm:t>
    </dgm:pt>
    <dgm:pt modelId="{04220CF2-DAAA-48A4-B109-C7660B600C42}" type="pres">
      <dgm:prSet presAssocID="{80220E96-3124-4974-BE5A-06F33E9F69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653EF-893C-4FD5-AF73-C2FC626E9C3F}" type="pres">
      <dgm:prSet presAssocID="{80220E96-3124-4974-BE5A-06F33E9F69B9}" presName="dummyMaxCanvas" presStyleCnt="0">
        <dgm:presLayoutVars/>
      </dgm:prSet>
      <dgm:spPr/>
    </dgm:pt>
    <dgm:pt modelId="{485D376B-402C-4882-B074-94CB22EB0C88}" type="pres">
      <dgm:prSet presAssocID="{80220E96-3124-4974-BE5A-06F33E9F69B9}" presName="ThreeNodes_1" presStyleLbl="node1" presStyleIdx="0" presStyleCnt="3" custScaleX="117647" custScaleY="211268" custLinFactNeighborX="286" custLinFactNeighborY="9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5675A-BB16-424A-9FEC-95A633D15ECE}" type="pres">
      <dgm:prSet presAssocID="{80220E96-3124-4974-BE5A-06F33E9F69B9}" presName="ThreeNodes_2" presStyleLbl="node1" presStyleIdx="1" presStyleCnt="3" custScaleY="53051" custLinFactNeighborX="-1363" custLinFactNeighborY="4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C7343-1B13-47FA-A3DB-C830FA4507B3}" type="pres">
      <dgm:prSet presAssocID="{80220E96-3124-4974-BE5A-06F33E9F69B9}" presName="ThreeNodes_3" presStyleLbl="node1" presStyleIdx="2" presStyleCnt="3" custScaleY="39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EA9A1-00A8-49F0-B877-3C1B6B59DA7F}" type="pres">
      <dgm:prSet presAssocID="{80220E96-3124-4974-BE5A-06F33E9F69B9}" presName="ThreeConn_1-2" presStyleLbl="fgAccFollowNode1" presStyleIdx="0" presStyleCnt="2" custLinFactNeighborX="777" custLinFactNeighborY="95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7E32-C74B-4001-A1FC-EF9A3006A3F7}" type="pres">
      <dgm:prSet presAssocID="{80220E96-3124-4974-BE5A-06F33E9F69B9}" presName="ThreeConn_2-3" presStyleLbl="fgAccFollowNode1" presStyleIdx="1" presStyleCnt="2" custLinFactNeighborX="-1183" custLinFactNeighborY="45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DDFFB-2A4A-4C65-9DAF-18B3827DABD0}" type="pres">
      <dgm:prSet presAssocID="{80220E96-3124-4974-BE5A-06F33E9F69B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CF77D-5F1A-43EA-BD24-11A72D351967}" type="pres">
      <dgm:prSet presAssocID="{80220E96-3124-4974-BE5A-06F33E9F69B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0142D-A8E3-4524-961E-5B403D989DCE}" type="pres">
      <dgm:prSet presAssocID="{80220E96-3124-4974-BE5A-06F33E9F69B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11073-3D4E-4B90-80F6-EA3184D6C5C2}" type="presOf" srcId="{80220E96-3124-4974-BE5A-06F33E9F69B9}" destId="{04220CF2-DAAA-48A4-B109-C7660B600C42}" srcOrd="0" destOrd="0" presId="urn:microsoft.com/office/officeart/2005/8/layout/vProcess5"/>
    <dgm:cxn modelId="{D06A430A-BB83-4372-8AC2-CE4B030FCB1B}" type="presOf" srcId="{42D2BD81-A749-438D-ABA6-C73DF007F0BF}" destId="{19197E32-C74B-4001-A1FC-EF9A3006A3F7}" srcOrd="0" destOrd="0" presId="urn:microsoft.com/office/officeart/2005/8/layout/vProcess5"/>
    <dgm:cxn modelId="{1D2911F4-586E-4943-9534-7AFDFFDF9A19}" srcId="{80220E96-3124-4974-BE5A-06F33E9F69B9}" destId="{76911DD9-E6E0-4EB8-81E4-F9AAE702C368}" srcOrd="2" destOrd="0" parTransId="{2B9068B8-6871-42D1-87F9-80D921D3BFF8}" sibTransId="{9F2554A9-DFAE-462F-AC1E-9AC9190E4AE4}"/>
    <dgm:cxn modelId="{490773F0-A02D-4FCC-BA16-402911D98A6B}" type="presOf" srcId="{76911DD9-E6E0-4EB8-81E4-F9AAE702C368}" destId="{7E90142D-A8E3-4524-961E-5B403D989DCE}" srcOrd="1" destOrd="0" presId="urn:microsoft.com/office/officeart/2005/8/layout/vProcess5"/>
    <dgm:cxn modelId="{4869BB4A-8DF1-48A5-9F4E-EEC1D0E5E243}" type="presOf" srcId="{C6096965-A74A-447B-9CB6-A4E03D1E1DF8}" destId="{485D376B-402C-4882-B074-94CB22EB0C88}" srcOrd="0" destOrd="0" presId="urn:microsoft.com/office/officeart/2005/8/layout/vProcess5"/>
    <dgm:cxn modelId="{E5450BBB-2079-4E29-B65E-9D83B6A0B4A9}" type="presOf" srcId="{76911DD9-E6E0-4EB8-81E4-F9AAE702C368}" destId="{234C7343-1B13-47FA-A3DB-C830FA4507B3}" srcOrd="0" destOrd="0" presId="urn:microsoft.com/office/officeart/2005/8/layout/vProcess5"/>
    <dgm:cxn modelId="{989D064B-8E6C-4137-B7F0-C6FF661545EE}" srcId="{80220E96-3124-4974-BE5A-06F33E9F69B9}" destId="{C6096965-A74A-447B-9CB6-A4E03D1E1DF8}" srcOrd="0" destOrd="0" parTransId="{3982A3C2-3521-43FC-B9DC-8FC1154E852A}" sibTransId="{4FE9A486-3C45-41D8-8552-76C5432F9C67}"/>
    <dgm:cxn modelId="{68811430-DB27-478D-B432-46E6EF26DE01}" type="presOf" srcId="{641D2FDB-1AF6-4166-865F-D01A9DFD3969}" destId="{06F5675A-BB16-424A-9FEC-95A633D15ECE}" srcOrd="0" destOrd="0" presId="urn:microsoft.com/office/officeart/2005/8/layout/vProcess5"/>
    <dgm:cxn modelId="{6D30D7A1-3260-4667-A1CD-5B4C8B27E5B0}" type="presOf" srcId="{C6096965-A74A-447B-9CB6-A4E03D1E1DF8}" destId="{941DDFFB-2A4A-4C65-9DAF-18B3827DABD0}" srcOrd="1" destOrd="0" presId="urn:microsoft.com/office/officeart/2005/8/layout/vProcess5"/>
    <dgm:cxn modelId="{0C1D47A2-4815-4960-92EA-589916DC8139}" type="presOf" srcId="{641D2FDB-1AF6-4166-865F-D01A9DFD3969}" destId="{B2BCF77D-5F1A-43EA-BD24-11A72D351967}" srcOrd="1" destOrd="0" presId="urn:microsoft.com/office/officeart/2005/8/layout/vProcess5"/>
    <dgm:cxn modelId="{E0AA5BAD-3C26-4786-8EEF-D0E2BDBD574B}" type="presOf" srcId="{4FE9A486-3C45-41D8-8552-76C5432F9C67}" destId="{0A9EA9A1-00A8-49F0-B877-3C1B6B59DA7F}" srcOrd="0" destOrd="0" presId="urn:microsoft.com/office/officeart/2005/8/layout/vProcess5"/>
    <dgm:cxn modelId="{05513A84-685E-40D3-AE4A-9BC36CB7248E}" srcId="{80220E96-3124-4974-BE5A-06F33E9F69B9}" destId="{641D2FDB-1AF6-4166-865F-D01A9DFD3969}" srcOrd="1" destOrd="0" parTransId="{0A4A3B21-D9A0-4AA8-B1F9-CD64E3A5897D}" sibTransId="{42D2BD81-A749-438D-ABA6-C73DF007F0BF}"/>
    <dgm:cxn modelId="{F4C6A436-5B3F-4898-99EC-5A73B80355C5}" type="presParOf" srcId="{04220CF2-DAAA-48A4-B109-C7660B600C42}" destId="{BA0653EF-893C-4FD5-AF73-C2FC626E9C3F}" srcOrd="0" destOrd="0" presId="urn:microsoft.com/office/officeart/2005/8/layout/vProcess5"/>
    <dgm:cxn modelId="{EA430C61-D172-4C4D-A3FE-8A3C6345975A}" type="presParOf" srcId="{04220CF2-DAAA-48A4-B109-C7660B600C42}" destId="{485D376B-402C-4882-B074-94CB22EB0C88}" srcOrd="1" destOrd="0" presId="urn:microsoft.com/office/officeart/2005/8/layout/vProcess5"/>
    <dgm:cxn modelId="{FCA6816F-4769-437E-9AE5-94879450D934}" type="presParOf" srcId="{04220CF2-DAAA-48A4-B109-C7660B600C42}" destId="{06F5675A-BB16-424A-9FEC-95A633D15ECE}" srcOrd="2" destOrd="0" presId="urn:microsoft.com/office/officeart/2005/8/layout/vProcess5"/>
    <dgm:cxn modelId="{EE7455E2-9CED-4D56-BB90-757F82A5683A}" type="presParOf" srcId="{04220CF2-DAAA-48A4-B109-C7660B600C42}" destId="{234C7343-1B13-47FA-A3DB-C830FA4507B3}" srcOrd="3" destOrd="0" presId="urn:microsoft.com/office/officeart/2005/8/layout/vProcess5"/>
    <dgm:cxn modelId="{55E36630-AC07-42AC-8059-D10B1DAD2633}" type="presParOf" srcId="{04220CF2-DAAA-48A4-B109-C7660B600C42}" destId="{0A9EA9A1-00A8-49F0-B877-3C1B6B59DA7F}" srcOrd="4" destOrd="0" presId="urn:microsoft.com/office/officeart/2005/8/layout/vProcess5"/>
    <dgm:cxn modelId="{3B6004B4-23D7-46FB-8E42-AF16610B491F}" type="presParOf" srcId="{04220CF2-DAAA-48A4-B109-C7660B600C42}" destId="{19197E32-C74B-4001-A1FC-EF9A3006A3F7}" srcOrd="5" destOrd="0" presId="urn:microsoft.com/office/officeart/2005/8/layout/vProcess5"/>
    <dgm:cxn modelId="{EC8A9857-3788-4444-A9A5-9BD3A0F8C5A5}" type="presParOf" srcId="{04220CF2-DAAA-48A4-B109-C7660B600C42}" destId="{941DDFFB-2A4A-4C65-9DAF-18B3827DABD0}" srcOrd="6" destOrd="0" presId="urn:microsoft.com/office/officeart/2005/8/layout/vProcess5"/>
    <dgm:cxn modelId="{8C32CEEA-4051-43CE-97ED-77ED2DDC3881}" type="presParOf" srcId="{04220CF2-DAAA-48A4-B109-C7660B600C42}" destId="{B2BCF77D-5F1A-43EA-BD24-11A72D351967}" srcOrd="7" destOrd="0" presId="urn:microsoft.com/office/officeart/2005/8/layout/vProcess5"/>
    <dgm:cxn modelId="{BF3730DC-4B7D-4F3E-BC54-5487537C7EB7}" type="presParOf" srcId="{04220CF2-DAAA-48A4-B109-C7660B600C42}" destId="{7E90142D-A8E3-4524-961E-5B403D989DC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D376B-402C-4882-B074-94CB22EB0C88}">
      <dsp:nvSpPr>
        <dsp:cNvPr id="0" name=""/>
        <dsp:cNvSpPr/>
      </dsp:nvSpPr>
      <dsp:spPr>
        <a:xfrm>
          <a:off x="-275251" y="-288026"/>
          <a:ext cx="7848868" cy="3240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itchFamily="18" charset="0"/>
              <a:cs typeface="Times New Roman" pitchFamily="18" charset="0"/>
            </a:rPr>
            <a:t>Адаптированная образовательная программа дошкольного образования  для детей с тяжелым нарушением речи (общее недоразвитие речи) с 5 до 7 лет определяет содержание и организацию коррекционно-образовательной деятельности в группе комбинированной направленности для детей с общим недоразвитием речи.</a:t>
          </a:r>
          <a:endParaRPr lang="ru-RU" sz="2200" kern="1200" dirty="0"/>
        </a:p>
      </dsp:txBody>
      <dsp:txXfrm>
        <a:off x="-180344" y="-193119"/>
        <a:ext cx="5817628" cy="3050552"/>
      </dsp:txXfrm>
    </dsp:sp>
    <dsp:sp modelId="{06F5675A-BB16-424A-9FEC-95A633D15ECE}">
      <dsp:nvSpPr>
        <dsp:cNvPr id="0" name=""/>
        <dsp:cNvSpPr/>
      </dsp:nvSpPr>
      <dsp:spPr>
        <a:xfrm>
          <a:off x="792064" y="3221671"/>
          <a:ext cx="6671541" cy="813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itchFamily="18" charset="0"/>
              <a:cs typeface="Times New Roman" pitchFamily="18" charset="0"/>
            </a:rPr>
            <a:t>Программа ориентирована на детей от 5 до 7 лет</a:t>
          </a:r>
          <a:endParaRPr lang="ru-RU" sz="2200" kern="1200" dirty="0"/>
        </a:p>
      </dsp:txBody>
      <dsp:txXfrm>
        <a:off x="815896" y="3245503"/>
        <a:ext cx="5038261" cy="766016"/>
      </dsp:txXfrm>
    </dsp:sp>
    <dsp:sp modelId="{234C7343-1B13-47FA-A3DB-C830FA4507B3}">
      <dsp:nvSpPr>
        <dsp:cNvPr id="0" name=""/>
        <dsp:cNvSpPr/>
      </dsp:nvSpPr>
      <dsp:spPr>
        <a:xfrm>
          <a:off x="1471662" y="4469902"/>
          <a:ext cx="6671541" cy="604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itchFamily="18" charset="0"/>
              <a:cs typeface="Times New Roman" pitchFamily="18" charset="0"/>
            </a:rPr>
            <a:t>Срок реализации Программы – 2 года</a:t>
          </a:r>
          <a:endParaRPr lang="ru-RU" sz="2200" kern="1200" dirty="0"/>
        </a:p>
      </dsp:txBody>
      <dsp:txXfrm>
        <a:off x="1489378" y="4487618"/>
        <a:ext cx="5050493" cy="569425"/>
      </dsp:txXfrm>
    </dsp:sp>
    <dsp:sp modelId="{0A9EA9A1-00A8-49F0-B877-3C1B6B59DA7F}">
      <dsp:nvSpPr>
        <dsp:cNvPr id="0" name=""/>
        <dsp:cNvSpPr/>
      </dsp:nvSpPr>
      <dsp:spPr>
        <a:xfrm>
          <a:off x="5976668" y="2541188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00982" y="2541188"/>
        <a:ext cx="548322" cy="750205"/>
      </dsp:txXfrm>
    </dsp:sp>
    <dsp:sp modelId="{19197E32-C74B-4001-A1FC-EF9A3006A3F7}">
      <dsp:nvSpPr>
        <dsp:cNvPr id="0" name=""/>
        <dsp:cNvSpPr/>
      </dsp:nvSpPr>
      <dsp:spPr>
        <a:xfrm>
          <a:off x="6545793" y="3821038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70107" y="3821038"/>
        <a:ext cx="548322" cy="75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4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4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4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7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9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5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7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4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0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2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74F4-89A9-41B5-B58B-F9CA8F6D982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DEBB-4244-493A-B0AC-310391B47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96" y="1628800"/>
            <a:ext cx="7776863" cy="5013176"/>
          </a:xfrm>
        </p:spPr>
        <p:txBody>
          <a:bodyPr>
            <a:normAutofit fontScale="90000"/>
          </a:bodyPr>
          <a:lstStyle/>
          <a:p>
            <a:pPr indent="180340"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r>
              <a:rPr lang="ru-RU" sz="3800" dirty="0" smtClean="0">
                <a:effectLst/>
                <a:latin typeface="Times New Roman"/>
                <a:ea typeface="Times New Roman"/>
              </a:rPr>
              <a:t>Адаптированная </a:t>
            </a:r>
            <a:br>
              <a:rPr lang="ru-RU" sz="3800" dirty="0" smtClean="0">
                <a:effectLst/>
                <a:latin typeface="Times New Roman"/>
                <a:ea typeface="Times New Roman"/>
              </a:rPr>
            </a:br>
            <a:r>
              <a:rPr lang="ru-RU" sz="3800" dirty="0" smtClean="0">
                <a:effectLst/>
                <a:latin typeface="Times New Roman"/>
                <a:ea typeface="Times New Roman"/>
              </a:rPr>
              <a:t>образовательная программа 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800" dirty="0" smtClean="0">
                <a:effectLst/>
                <a:latin typeface="Times New Roman"/>
                <a:ea typeface="Times New Roman"/>
              </a:rPr>
            </a:br>
            <a:r>
              <a:rPr lang="ru-RU" sz="3800" dirty="0" smtClean="0">
                <a:latin typeface="Times New Roman"/>
                <a:ea typeface="Times New Roman"/>
              </a:rPr>
              <a:t>дошкольного образования</a:t>
            </a:r>
            <a:br>
              <a:rPr lang="ru-RU" sz="3800" dirty="0" smtClean="0">
                <a:latin typeface="Times New Roman"/>
                <a:ea typeface="Times New Roman"/>
              </a:rPr>
            </a:br>
            <a:r>
              <a:rPr lang="ru-RU" sz="3800" dirty="0" smtClean="0">
                <a:effectLst/>
                <a:latin typeface="Times New Roman"/>
                <a:ea typeface="Times New Roman"/>
              </a:rPr>
              <a:t>коррекционно-развивающей 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>работы </a:t>
            </a:r>
            <a:br>
              <a:rPr lang="ru-RU" sz="3800" dirty="0" smtClean="0">
                <a:effectLst/>
                <a:latin typeface="Times New Roman"/>
                <a:ea typeface="Times New Roman"/>
              </a:rPr>
            </a:br>
            <a:r>
              <a:rPr lang="ru-RU" sz="3800" dirty="0" smtClean="0">
                <a:effectLst/>
                <a:latin typeface="Times New Roman"/>
                <a:ea typeface="Times New Roman"/>
              </a:rPr>
              <a:t>в группе </a:t>
            </a:r>
            <a:br>
              <a:rPr lang="ru-RU" sz="3800" dirty="0" smtClean="0">
                <a:effectLst/>
                <a:latin typeface="Times New Roman"/>
                <a:ea typeface="Times New Roman"/>
              </a:rPr>
            </a:br>
            <a:r>
              <a:rPr lang="ru-RU" sz="3800" dirty="0" smtClean="0">
                <a:effectLst/>
                <a:latin typeface="Times New Roman"/>
                <a:ea typeface="Times New Roman"/>
              </a:rPr>
              <a:t>комбинированной направленности</a:t>
            </a:r>
            <a:br>
              <a:rPr lang="ru-RU" sz="3800" dirty="0" smtClean="0">
                <a:effectLst/>
                <a:latin typeface="Times New Roman"/>
                <a:ea typeface="Times New Roman"/>
              </a:rPr>
            </a:br>
            <a:r>
              <a:rPr lang="ru-RU" sz="3800" dirty="0" smtClean="0">
                <a:effectLst/>
                <a:latin typeface="Times New Roman"/>
                <a:ea typeface="Times New Roman"/>
              </a:rPr>
              <a:t>для детей с тяжелым нарушением речи </a:t>
            </a:r>
            <a:br>
              <a:rPr lang="ru-RU" sz="3800" dirty="0" smtClean="0">
                <a:effectLst/>
                <a:latin typeface="Times New Roman"/>
                <a:ea typeface="Times New Roman"/>
              </a:rPr>
            </a:br>
            <a:r>
              <a:rPr lang="ru-RU" sz="3800" dirty="0" smtClean="0">
                <a:effectLst/>
                <a:latin typeface="Times New Roman"/>
                <a:ea typeface="Times New Roman"/>
              </a:rPr>
              <a:t>(общее недоразвитие речи) с 5 до 7 лет</a:t>
            </a:r>
            <a:br>
              <a:rPr lang="ru-RU" sz="3800" dirty="0" smtClean="0">
                <a:effectLst/>
                <a:latin typeface="Times New Roman"/>
                <a:ea typeface="Times New Roman"/>
              </a:rPr>
            </a:br>
            <a:r>
              <a:rPr lang="ru-RU" sz="3800" dirty="0" smtClean="0">
                <a:latin typeface="Times New Roman"/>
                <a:ea typeface="Times New Roman"/>
              </a:rPr>
              <a:t>МБДОУ «Детский сад № 29»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800" dirty="0" smtClean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2200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3" name="Picture 2" descr="C:\Users\ДК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500702"/>
            <a:ext cx="2849127" cy="914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190" y="26064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3100" i="1" dirty="0" smtClean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</a:t>
            </a:r>
            <a:r>
              <a:rPr lang="ru-RU" sz="3200" b="1" dirty="0" smtClean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dirty="0"/>
          </a:p>
        </p:txBody>
      </p:sp>
      <p:graphicFrame>
        <p:nvGraphicFramePr>
          <p:cNvPr id="5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193659"/>
              </p:ext>
            </p:extLst>
          </p:nvPr>
        </p:nvGraphicFramePr>
        <p:xfrm>
          <a:off x="142845" y="1571612"/>
          <a:ext cx="8677627" cy="28448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9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2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особенности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к школе группа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8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Преобладание ровного оптимистического настроения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высших чувств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7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Усложнение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игровых замыслов, длительные игровые объединения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Длительные игровые объединения, умение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согласовывать свое поведение с ролью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C:\Users\ДК\Desktop\1392195217_bezimeni-1 - копия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2286016" cy="15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К\Desktop\1392740352_kids_play_help_3 - копия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786322"/>
            <a:ext cx="1143008" cy="17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К\Desktop\1392740352_kids_play_help_3.jpg"/>
          <p:cNvPicPr/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000636"/>
            <a:ext cx="1357322" cy="15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81" y="109379"/>
            <a:ext cx="8229600" cy="86895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30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507207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деятельности; способен выбирать себе род занятий, участников по совместной деятельности.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достоинства. Способен учитывать интересы и чувства других, адекватно проявляет свои чувства, в том числе чувство веры в себя, старается разрешать конфликты.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Ребенок обладает развитым воображением, владеет разными формами и видами игры, различает условную и реальную ситуации, умеет подчиняться разным правилам и социальным нормам.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3074" name="Picture 2" descr="C:\Users\ДК\Desktop\45439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3620"/>
            <a:ext cx="1632866" cy="1190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3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804" y="1340768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742950" indent="-742950">
              <a:buNone/>
            </a:pPr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Программа состоит из обязательной части и части, формируемой участниками образовательных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742950" indent="-742950"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Обязательная часть Программы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разработана с учетом основной образовательной  программы «От рождения до школы» под редакцией Н.Е.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Т.С. Комаровой, М.А. Васильевой. – М.: МОЗАИКА-СИНТЕЗ, 2016г</a:t>
            </a:r>
          </a:p>
          <a:p>
            <a:pPr marL="742950" indent="-742950"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Коррекционная деятельность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осуществляется на основе Комплексной образовательной программы дошкольного образования для детей с тяжелыми нарушениями речи (общим недоразвитием речи) с 3 до 7 лет,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Нищевой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Н.В., 2015 г., издательство «ДЕТСТВО-ПРЕСС».</a:t>
            </a:r>
          </a:p>
          <a:p>
            <a:pPr marL="742950" indent="-742950"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ru-RU" sz="4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Часть Программы, формируемая участниками образовательных отношений, </a:t>
            </a:r>
          </a:p>
          <a:p>
            <a:pPr marL="742950" indent="-742950">
              <a:buNone/>
            </a:pPr>
            <a:r>
              <a:rPr lang="ru-RU" sz="4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42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обеспечивает развитие детей через реализацию парциальной программы: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Князевой О.Л.,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М.Д. «Приобщение детей                                                                      к истокам русской народной культуры»                                                                            	(для детей 5-7 лет).</a:t>
            </a:r>
          </a:p>
          <a:p>
            <a:pPr marL="742950" indent="-742950">
              <a:buNone/>
            </a:pPr>
            <a:endParaRPr lang="ru-RU" sz="3600" dirty="0" smtClean="0">
              <a:latin typeface="Cambria"/>
              <a:ea typeface="Calibri"/>
              <a:cs typeface="Times New Roman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ДК\Desktop\58417-76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00636"/>
            <a:ext cx="1714512" cy="135467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663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116632"/>
            <a:ext cx="8229600" cy="774720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 и формы их организации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28641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5600" b="1" i="1" dirty="0" err="1" smtClean="0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игры с правилами (дидактические, подвижные, народные), игры-драматизации, сюжетно-ролевые.</a:t>
            </a:r>
          </a:p>
          <a:p>
            <a:pPr>
              <a:buNone/>
            </a:pPr>
            <a:r>
              <a:rPr lang="en-US" sz="5600" b="1" i="1" dirty="0" err="1" smtClean="0"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беседы, речевые проблемные ситуации, составление рассказов и сказок, творческие пересказы, отгадывание загадок, речевые тренинги, чтение, заучивание,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перессказ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5600" b="1" i="1" dirty="0" err="1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  <a:endParaRPr lang="ru-RU" sz="5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наблюдения, экскурсии, решение проблемных ситуаций, экспериментирование, коллекционирование, моделирование, познавательно-исследовательские проекты.</a:t>
            </a:r>
          </a:p>
          <a:p>
            <a:pPr>
              <a:buNone/>
            </a:pP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</a:t>
            </a: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рассказывание, чтение, обсуждение, разучивание, инсценирование произведений, игры-драматизации, театрализованные игры, различные виды театра.</a:t>
            </a:r>
          </a:p>
          <a:p>
            <a:pPr>
              <a:buNone/>
            </a:pP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Самообслуживание и элементарный бытовой труд</a:t>
            </a: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поручения (в т.ч. подгрупповые), познавательные опыты и задания, дежурства, практико-ориентированные индивидуальные и коллективные </a:t>
            </a:r>
          </a:p>
          <a:p>
            <a:pPr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проекты, совместный (коллективный) труд</a:t>
            </a:r>
          </a:p>
          <a:p>
            <a:endParaRPr lang="ru-RU" dirty="0"/>
          </a:p>
        </p:txBody>
      </p:sp>
      <p:pic>
        <p:nvPicPr>
          <p:cNvPr id="5" name="Рисунок 4" descr="C:\Users\ДК\Desktop\1392195217_bezimeni-1 - копия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9135" y="5286388"/>
            <a:ext cx="2094865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715436" cy="703282"/>
          </a:xfrm>
        </p:spPr>
        <p:txBody>
          <a:bodyPr>
            <a:noAutofit/>
          </a:bodyPr>
          <a:lstStyle/>
          <a:p>
            <a:r>
              <a:rPr lang="ru-RU" sz="27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 и формы их организации</a:t>
            </a: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Констру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ктивно-модельная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игры-конструирования из конструкторов, модулей, бумаги, природного и иного материала на основе модели, условий, образца, замысла, темы, чертежей и схем; сюжетно-ролевые и режиссерские игры.</a:t>
            </a:r>
          </a:p>
          <a:p>
            <a:pPr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Изобразительная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мастерская, творческие проекты эстетического содержания, кружок</a:t>
            </a:r>
          </a:p>
          <a:p>
            <a:pPr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Музыкальная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слушание, исполнение, игра на детских музыкальных инструментах, ритмика и танцы, музыкальные импровизации, музыкально-дидактические и подвижные игры под музыку, инсценировки, драматизации, занятия в музыкальном зале.</a:t>
            </a:r>
          </a:p>
          <a:p>
            <a:pPr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Двигательная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утренняя гимнастика, подвижные игры с правилами, народные подвижные игры, игровые упражнения, двигательные паузы, спортивные пробежки, соревнования и праздники, эстафеты, физкультурные минутки, занятия в спортивном зале</a:t>
            </a:r>
          </a:p>
          <a:p>
            <a:endParaRPr lang="ru-RU" dirty="0" smtClean="0"/>
          </a:p>
        </p:txBody>
      </p:sp>
      <p:pic>
        <p:nvPicPr>
          <p:cNvPr id="12" name="Рисунок 11" descr="http://www.playing-field.ru/img/2015/052006/474349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339301"/>
            <a:ext cx="2104376" cy="151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571504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07618"/>
            <a:ext cx="7886700" cy="4351338"/>
          </a:xfrm>
        </p:spPr>
        <p:txBody>
          <a:bodyPr>
            <a:normAutofit fontScale="47500" lnSpcReduction="20000"/>
          </a:bodyPr>
          <a:lstStyle/>
          <a:p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знакомство с семьей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: встречи-знакомства, анкетирование, индивидуальные беседы</a:t>
            </a:r>
          </a:p>
          <a:p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информирование родителей о ходе образовательной деятельности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: индивидуальные и групповые консультации, родительские собрания, оформление информационных стендов, организация выставок детского творчества, фотовыставки, размещение материалов на сайте образовательного учреждения, оформление фото альбомов, информационных листов, приглашение родителей на детские концерты и праздники, создание памяток и др.;</a:t>
            </a:r>
          </a:p>
          <a:p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образование родителей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(законных представителей): проведение родительских собраний, проведение мастер-классов, консультаций, семинаров;</a:t>
            </a:r>
          </a:p>
          <a:p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: привлечение родителей к участию в конкурсах, выставках, к организации семейных                             праздников, к участию в детской </a:t>
            </a:r>
            <a:r>
              <a:rPr lang="ru-RU" sz="4500" smtClean="0">
                <a:latin typeface="Times New Roman" pitchFamily="18" charset="0"/>
                <a:cs typeface="Times New Roman" pitchFamily="18" charset="0"/>
              </a:rPr>
              <a:t>исследовательской                      и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проектной деятельности.</a:t>
            </a:r>
          </a:p>
          <a:p>
            <a:endParaRPr lang="ru-RU" dirty="0"/>
          </a:p>
        </p:txBody>
      </p:sp>
      <p:pic>
        <p:nvPicPr>
          <p:cNvPr id="5122" name="Picture 2" descr="C:\Users\ДК\Desktop\1434684111_shkola-ot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14884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i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 rot="20684449">
            <a:off x="1945459" y="242096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>
                        <a:alpha val="50000"/>
                      </a:srgbClr>
                    </a:gs>
                    <a:gs pos="100000">
                      <a:srgbClr val="92D9F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Спасибо </a:t>
            </a:r>
          </a:p>
          <a:p>
            <a:pPr algn="ctr"/>
            <a:r>
              <a:rPr lang="ru-RU" sz="44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>
                        <a:alpha val="50000"/>
                      </a:srgbClr>
                    </a:gs>
                    <a:gs pos="100000">
                      <a:srgbClr val="92D9F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за внимание!</a:t>
            </a:r>
            <a:endParaRPr lang="ru-RU" sz="44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FF">
                      <a:alpha val="50000"/>
                    </a:srgbClr>
                  </a:gs>
                  <a:gs pos="100000">
                    <a:srgbClr val="92D9F2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02" y="1196752"/>
            <a:ext cx="8615394" cy="62150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			</a:t>
            </a: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51676"/>
              </p:ext>
            </p:extLst>
          </p:nvPr>
        </p:nvGraphicFramePr>
        <p:xfrm>
          <a:off x="539552" y="764704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2" descr="C:\Users\ДК\Desktop\58417-768x576.jpg"/>
          <p:cNvPicPr>
            <a:picLocks noChangeAspect="1" noChangeArrowheads="1"/>
          </p:cNvPicPr>
          <p:nvPr/>
        </p:nvPicPr>
        <p:blipFill>
          <a:blip r:embed="rId3"/>
          <a:srcRect r="3571"/>
          <a:stretch>
            <a:fillRect/>
          </a:stretch>
        </p:blipFill>
        <p:spPr bwMode="auto">
          <a:xfrm>
            <a:off x="6816215" y="3770983"/>
            <a:ext cx="1928826" cy="15001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16143"/>
            <a:ext cx="8515352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Программа разработана в соответствии с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912573"/>
            <a:ext cx="77153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Федеральным законом «Об образовании в Российской Федерации» от 29.12.2012 г. № 273-ФЗ;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СанПиН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2.4.1.3049-13, утвержденные постановлением главного государственного санитарного врача Российской Федерации от 15 мая 2013 года №26;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Приказом Министерства образования и науки Российской Федерации от 17.10.2013 г. №1155 «Об утверждении федерального государственного образовательного стандарта дошкольного образования» (Зарегистрировано в Минюсте России 14.11.2013 г. №30384);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Приказом Министерства образования и науки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Российской Федерации от 13.08.2013 г. №1014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 утверждении Порядка организации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осуществления образовательной деятельности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основным общеобразовательным программам - образовательным программам дошкольного образования».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 Учреждения по реализации Программы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438" y="1968329"/>
            <a:ext cx="8501122" cy="457203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 построение системы коррекционно-развивающей работы в группе комбинированного вида  для детей с общим недоразвитием речи в возрасте от 5 до 7 лет, предусматривающей полную интеграцию действий всех специалистов дошкольного образовательного учреждения и родителей дошкольников. 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sz="6400" dirty="0"/>
          </a:p>
        </p:txBody>
      </p:sp>
      <p:pic>
        <p:nvPicPr>
          <p:cNvPr id="6146" name="Picture 2" descr="C:\Users\ДК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71643" y="4651149"/>
            <a:ext cx="2520321" cy="1908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6672" y="116632"/>
            <a:ext cx="91440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адачи Учреждения по реализации Программы</a:t>
            </a:r>
            <a:endParaRPr lang="ru-RU" sz="31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48824"/>
            <a:ext cx="8501122" cy="530237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	Содействовать выравниванию речевого и психофизического развития детей.</a:t>
            </a:r>
          </a:p>
          <a:p>
            <a:pPr lvl="0" algn="just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	Способствовать овладению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грамоты.</a:t>
            </a:r>
          </a:p>
          <a:p>
            <a:pPr lvl="0" algn="just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	Содействовать развитию психических процессов (восприятия, памяти, внимания, мышления, воображения), коммуникативных навыков.</a:t>
            </a:r>
          </a:p>
          <a:p>
            <a:pPr lvl="0" algn="just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	Формировать психологическую готовность к обучению в школе, обеспечивая преемственность со следующей ступенью системы общего образования.</a:t>
            </a:r>
          </a:p>
          <a:p>
            <a:pPr lvl="0" algn="just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	Выстроить систему взаимодействия всех участников образовательного процесса по вопросам развития </a:t>
            </a:r>
          </a:p>
          <a:p>
            <a:pPr marL="0" lvl="0" indent="0" algn="just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и воспитания воспитанников с нарушениями речи.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sz="6400" dirty="0"/>
          </a:p>
        </p:txBody>
      </p:sp>
      <p:pic>
        <p:nvPicPr>
          <p:cNvPr id="6146" name="Picture 2" descr="C:\Users\ДК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23679" y="4786322"/>
            <a:ext cx="2520321" cy="1908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683" y="18864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Основные принципы и подходы к формированию Программы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85642"/>
            <a:ext cx="8229600" cy="4000528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принцип индивидуализации, учета возможностей, особенностей развития и потребностей каждого ребенка;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принцип признания каждого ребенка полноправным участником образовательного процесса;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принцип поддержки детской инициативы и формирования познавательных интересов каждого ребенка;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принципы интеграции усилий специалистов;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принцип конкретности и доступности учебного материала, соответствия требований, методов, приемов и условий образования индивидуальным и возрастным особенностям детей;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принцип систематичности и взаимосвязи учебного материала;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принцип постепенности подачи учебного материала;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принцип концентрического наращивания информации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 каждой из последующих возрастных групп во всех пяти 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образовательных областях.</a:t>
            </a:r>
          </a:p>
        </p:txBody>
      </p:sp>
      <p:pic>
        <p:nvPicPr>
          <p:cNvPr id="5" name="Picture 2" descr="C:\Users\ДК\Desktop\58417-768x576.jpg"/>
          <p:cNvPicPr>
            <a:picLocks noChangeAspect="1" noChangeArrowheads="1"/>
          </p:cNvPicPr>
          <p:nvPr/>
        </p:nvPicPr>
        <p:blipFill>
          <a:blip r:embed="rId3"/>
          <a:srcRect r="3571"/>
          <a:stretch>
            <a:fillRect/>
          </a:stretch>
        </p:blipFill>
        <p:spPr bwMode="auto">
          <a:xfrm>
            <a:off x="7092280" y="5085184"/>
            <a:ext cx="1928826" cy="15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4" y="11306"/>
            <a:ext cx="9139943" cy="6858000"/>
          </a:xfrm>
          <a:prstGeom prst="rect">
            <a:avLst/>
          </a:prstGeom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807766"/>
              </p:ext>
            </p:extLst>
          </p:nvPr>
        </p:nvGraphicFramePr>
        <p:xfrm>
          <a:off x="314332" y="1348836"/>
          <a:ext cx="8450470" cy="41829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1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1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особенности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к школе группа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3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Мышление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Наглядно-образное, начало формирования образно-схематического, словесно-логического, формирование планирующей функции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основе наглядно-образного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развиваются элементы логического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8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Речь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планируемой речи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внутренней речи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Произвольность познавательных процессов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формирования произвольного внимания и памяти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произвольного внимания и памяти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5770" y="260648"/>
            <a:ext cx="8307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i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</a:t>
            </a:r>
            <a:endParaRPr lang="ru-RU" sz="2800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0066"/>
              </a:solidFill>
            </a:endParaRPr>
          </a:p>
        </p:txBody>
      </p:sp>
      <p:pic>
        <p:nvPicPr>
          <p:cNvPr id="7" name="Рисунок 6" descr="C:\Users\ДК\Desktop\1 - копия.png"/>
          <p:cNvPicPr/>
          <p:nvPr/>
        </p:nvPicPr>
        <p:blipFill>
          <a:blip r:embed="rId3">
            <a:clrChange>
              <a:clrFrom>
                <a:srgbClr val="B8E1FD"/>
              </a:clrFrom>
              <a:clrTo>
                <a:srgbClr val="B8E1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589" y="5305574"/>
            <a:ext cx="1143008" cy="15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877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359809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</a:t>
            </a:r>
            <a:endParaRPr lang="ru-RU" sz="28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0066"/>
              </a:solidFill>
            </a:endParaRPr>
          </a:p>
        </p:txBody>
      </p:sp>
      <p:graphicFrame>
        <p:nvGraphicFramePr>
          <p:cNvPr id="6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86876"/>
              </p:ext>
            </p:extLst>
          </p:nvPr>
        </p:nvGraphicFramePr>
        <p:xfrm>
          <a:off x="323528" y="1268760"/>
          <a:ext cx="8533612" cy="452070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6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особенности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к школе группа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3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познания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и явления, нравственные нормы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Причинно-следственные связи между предметами и явлениями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0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познания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Экспериментирование, совместная деятельность со взрослыми и сверстниками, самостоятельная деятельность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Экспериментирование, совместная деятельность со взрослыми и сверстниками, самостоятельная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деятельность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8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общения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Внеситуативно-деловое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внеситуативно-личностное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Внеситуативно-личностное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 descr="C:\Users\ДК\Desktop\1 - копия.png"/>
          <p:cNvPicPr/>
          <p:nvPr/>
        </p:nvPicPr>
        <p:blipFill>
          <a:blip r:embed="rId3">
            <a:clrChange>
              <a:clrFrom>
                <a:srgbClr val="B8E1FD"/>
              </a:clrFrom>
              <a:clrTo>
                <a:srgbClr val="B8E1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872355"/>
            <a:ext cx="1439545" cy="19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8229600" cy="735470"/>
          </a:xfrm>
        </p:spPr>
        <p:txBody>
          <a:bodyPr>
            <a:normAutofit fontScale="90000"/>
          </a:bodyPr>
          <a:lstStyle/>
          <a:p>
            <a:pPr marL="342900">
              <a:spcBef>
                <a:spcPct val="20000"/>
              </a:spcBef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2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</a:t>
            </a: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  <a:endParaRPr lang="ru-RU" b="1" dirty="0"/>
          </a:p>
        </p:txBody>
      </p:sp>
      <p:graphicFrame>
        <p:nvGraphicFramePr>
          <p:cNvPr id="6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303111"/>
              </p:ext>
            </p:extLst>
          </p:nvPr>
        </p:nvGraphicFramePr>
        <p:xfrm>
          <a:off x="179512" y="1268760"/>
          <a:ext cx="8605619" cy="368729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29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1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особенности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к школе группа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2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 со сверстниками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интереса как к партнеру по играм, появляется предпочтение  в общении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Собеседник, партнер по деятельности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5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со взрослыми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информации, собеседник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информации, эмоциональной поддержки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6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конфликтов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7 годам кризис, смена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роли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 descr="C:\Users\ДК\Desktop\1 - копия.png"/>
          <p:cNvPicPr/>
          <p:nvPr/>
        </p:nvPicPr>
        <p:blipFill>
          <a:blip r:embed="rId3">
            <a:clrChange>
              <a:clrFrom>
                <a:srgbClr val="B8E1FD"/>
              </a:clrFrom>
              <a:clrTo>
                <a:srgbClr val="B8E1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5214950"/>
            <a:ext cx="121444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363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1085</Words>
  <Application>Microsoft Office PowerPoint</Application>
  <PresentationFormat>Экран (4:3)</PresentationFormat>
  <Paragraphs>154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Batang</vt:lpstr>
      <vt:lpstr>Calibri</vt:lpstr>
      <vt:lpstr>Calibri Light</vt:lpstr>
      <vt:lpstr>Cambria</vt:lpstr>
      <vt:lpstr>Times New Roman</vt:lpstr>
      <vt:lpstr>Wingdings</vt:lpstr>
      <vt:lpstr>Тема Office</vt:lpstr>
      <vt:lpstr>   Адаптированная  образовательная программа  дошкольного образования коррекционно-развивающей работы  в группе  комбинированной направленности для детей с тяжелым нарушением речи  (общее недоразвитие речи) с 5 до 7 лет МБДОУ «Детский сад № 29»    </vt:lpstr>
      <vt:lpstr>Презентация PowerPoint</vt:lpstr>
      <vt:lpstr>Презентация PowerPoint</vt:lpstr>
      <vt:lpstr>  Цель Учреждения по реализации Программы</vt:lpstr>
      <vt:lpstr> Задачи Учреждения по реализации Программы</vt:lpstr>
      <vt:lpstr>Основные принципы и подходы к формированию Программы</vt:lpstr>
      <vt:lpstr>Презентация PowerPoint</vt:lpstr>
      <vt:lpstr>Презентация PowerPoint</vt:lpstr>
      <vt:lpstr> Возрастные особенности детей  </vt:lpstr>
      <vt:lpstr> Возрастные особенности детей  </vt:lpstr>
      <vt:lpstr>Целевые ориентиры на этапе завершения дошкольного образования</vt:lpstr>
      <vt:lpstr>Презентация PowerPoint</vt:lpstr>
      <vt:lpstr>Виды детской деятельности и формы их организации</vt:lpstr>
      <vt:lpstr>Виды детской деятельности и формы их организации</vt:lpstr>
      <vt:lpstr>Взаимодействие с семьями воспитанников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50</cp:revision>
  <dcterms:created xsi:type="dcterms:W3CDTF">2013-01-25T00:18:25Z</dcterms:created>
  <dcterms:modified xsi:type="dcterms:W3CDTF">2021-11-15T07:48:43Z</dcterms:modified>
</cp:coreProperties>
</file>